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72" r:id="rId6"/>
    <p:sldId id="262" r:id="rId7"/>
    <p:sldId id="263" r:id="rId8"/>
    <p:sldId id="264" r:id="rId9"/>
    <p:sldId id="266" r:id="rId10"/>
    <p:sldId id="273" r:id="rId11"/>
    <p:sldId id="274" r:id="rId12"/>
    <p:sldId id="271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20B0604020202020204" charset="-52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752">
          <p15:clr>
            <a:srgbClr val="747775"/>
          </p15:clr>
        </p15:guide>
        <p15:guide id="4" orient="horz" pos="554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  <p:guide orient="horz" pos="4752"/>
        <p:guide orient="horz" pos="5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eacc7199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27eacc7199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7506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eacc7199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27eacc7199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9124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eacc7199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7eacc7199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e4169a4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27e4169a4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e4169a4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g27e4169a4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e4169a4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g27e4169a4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0563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3048300" y="3178475"/>
            <a:ext cx="11189700" cy="1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</a:pPr>
            <a:endParaRPr sz="5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</a:pPr>
            <a:r>
              <a:rPr lang="en-US" sz="5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 проекта </a:t>
            </a:r>
            <a:endParaRPr sz="5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</a:pPr>
            <a:r>
              <a:rPr lang="en-US" sz="5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“eazy eyes”</a:t>
            </a:r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3200700" y="6242500"/>
            <a:ext cx="11189700" cy="1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</a:pPr>
            <a:r>
              <a:rPr lang="en-US" sz="5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Рогожинский Алексей</a:t>
            </a:r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5" y="555325"/>
            <a:ext cx="3905966" cy="28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l="-8970" t="-7549" r="8969" b="7550"/>
          <a:stretch/>
        </p:blipFill>
        <p:spPr>
          <a:xfrm>
            <a:off x="13571650" y="6137525"/>
            <a:ext cx="3745202" cy="305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22;p17">
            <a:extLst>
              <a:ext uri="{FF2B5EF4-FFF2-40B4-BE49-F238E27FC236}">
                <a16:creationId xmlns:a16="http://schemas.microsoft.com/office/drawing/2014/main" id="{10B45C16-D5DB-45E4-9933-41FA11165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20813">
            <a:off x="2731331" y="7756431"/>
            <a:ext cx="1914883" cy="145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/>
        </p:nvSpPr>
        <p:spPr>
          <a:xfrm>
            <a:off x="1028700" y="636000"/>
            <a:ext cx="160224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ru-RU" sz="6821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</a:t>
            </a:r>
            <a:r>
              <a:rPr lang="ru-RU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лассы приложения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1016603" y="3006438"/>
            <a:ext cx="12548758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MainWindow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класс главного окна приложения</a:t>
            </a:r>
            <a:endParaRPr sz="3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53;p27">
            <a:extLst>
              <a:ext uri="{FF2B5EF4-FFF2-40B4-BE49-F238E27FC236}">
                <a16:creationId xmlns:a16="http://schemas.microsoft.com/office/drawing/2014/main" id="{DF02DC58-A60A-4B0A-84A6-93CD3A0A8F85}"/>
              </a:ext>
            </a:extLst>
          </p:cNvPr>
          <p:cNvSpPr txBox="1"/>
          <p:nvPr/>
        </p:nvSpPr>
        <p:spPr>
          <a:xfrm>
            <a:off x="1028700" y="6398325"/>
            <a:ext cx="11928828" cy="173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 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класс окна с выводящий таблицу результатов из базы данных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53;p27">
            <a:extLst>
              <a:ext uri="{FF2B5EF4-FFF2-40B4-BE49-F238E27FC236}">
                <a16:creationId xmlns:a16="http://schemas.microsoft.com/office/drawing/2014/main" id="{C530BEBD-F5E4-443E-9615-9FB180059C75}"/>
              </a:ext>
            </a:extLst>
          </p:cNvPr>
          <p:cNvSpPr txBox="1"/>
          <p:nvPr/>
        </p:nvSpPr>
        <p:spPr>
          <a:xfrm>
            <a:off x="1016603" y="4314583"/>
            <a:ext cx="11776427" cy="173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AdviceForm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класс формы с рекомендациями по работе за компьютером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Google Shape;223;p23">
            <a:extLst>
              <a:ext uri="{FF2B5EF4-FFF2-40B4-BE49-F238E27FC236}">
                <a16:creationId xmlns:a16="http://schemas.microsoft.com/office/drawing/2014/main" id="{E2CB7756-A096-4D98-A4A9-D869C3D49B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606892" y="260101"/>
            <a:ext cx="5652408" cy="3281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4876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22;p23">
            <a:extLst>
              <a:ext uri="{FF2B5EF4-FFF2-40B4-BE49-F238E27FC236}">
                <a16:creationId xmlns:a16="http://schemas.microsoft.com/office/drawing/2014/main" id="{1B51137B-983F-4E0F-95E1-5C60AF70E1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461" y="-23392"/>
            <a:ext cx="476717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/>
        </p:nvSpPr>
        <p:spPr>
          <a:xfrm>
            <a:off x="1028700" y="636000"/>
            <a:ext cx="160224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ru-RU" sz="6821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библиотеки</a:t>
            </a:r>
            <a:r>
              <a:rPr lang="ru-RU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приложения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1016603" y="3006438"/>
            <a:ext cx="12548758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openCV</a:t>
            </a:r>
            <a:r>
              <a:rPr lang="ru-RU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-RU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библиотека компьютерного зрения</a:t>
            </a:r>
            <a:endParaRPr sz="3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53;p27">
            <a:extLst>
              <a:ext uri="{FF2B5EF4-FFF2-40B4-BE49-F238E27FC236}">
                <a16:creationId xmlns:a16="http://schemas.microsoft.com/office/drawing/2014/main" id="{DF02DC58-A60A-4B0A-84A6-93CD3A0A8F85}"/>
              </a:ext>
            </a:extLst>
          </p:cNvPr>
          <p:cNvSpPr txBox="1"/>
          <p:nvPr/>
        </p:nvSpPr>
        <p:spPr>
          <a:xfrm>
            <a:off x="1028700" y="6320330"/>
            <a:ext cx="11928828" cy="164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PyQt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-RU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библиотека для создания приложений с графическим интерфейсом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53;p27">
            <a:extLst>
              <a:ext uri="{FF2B5EF4-FFF2-40B4-BE49-F238E27FC236}">
                <a16:creationId xmlns:a16="http://schemas.microsoft.com/office/drawing/2014/main" id="{C530BEBD-F5E4-443E-9615-9FB180059C75}"/>
              </a:ext>
            </a:extLst>
          </p:cNvPr>
          <p:cNvSpPr txBox="1"/>
          <p:nvPr/>
        </p:nvSpPr>
        <p:spPr>
          <a:xfrm>
            <a:off x="1016603" y="4319792"/>
            <a:ext cx="11776427" cy="164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MediaPipe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-RU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библиотека платформы машинного обучения с открытым исходным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169;p20">
            <a:extLst>
              <a:ext uri="{FF2B5EF4-FFF2-40B4-BE49-F238E27FC236}">
                <a16:creationId xmlns:a16="http://schemas.microsoft.com/office/drawing/2014/main" id="{C94BC693-076E-4552-9EB0-9D3D68087A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908" y="8736825"/>
            <a:ext cx="3411648" cy="1550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290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/>
        </p:nvSpPr>
        <p:spPr>
          <a:xfrm>
            <a:off x="1028700" y="1626600"/>
            <a:ext cx="160224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перспективы</a:t>
            </a:r>
            <a:r>
              <a:rPr lang="en-US" sz="6821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821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1028700" y="3191875"/>
            <a:ext cx="12852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686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99"/>
              <a:buFont typeface="Montserrat"/>
              <a:buAutoNum type="arabicPeriod"/>
            </a:pPr>
            <a:r>
              <a:rPr lang="en-US" sz="28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Доработка и улучшение технической части проекта</a:t>
            </a:r>
            <a:endParaRPr sz="28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1028700" y="4182475"/>
            <a:ext cx="12852300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Улучшение логики распознавания покраснения глаз + распознавание других возможных заболеваний</a:t>
            </a:r>
            <a:endParaRPr sz="28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1139100" y="5722025"/>
            <a:ext cx="12852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Создание сайта проекта</a:t>
            </a:r>
            <a:endParaRPr sz="28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0" y="6636675"/>
            <a:ext cx="6251264" cy="362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1446">
            <a:off x="13337089" y="3629151"/>
            <a:ext cx="4287627" cy="3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83288"/>
            <a:ext cx="4657024" cy="27037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4961823" y="1631750"/>
            <a:ext cx="77565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Этапы проекта</a:t>
            </a:r>
            <a:endParaRPr sz="6821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421933" y="3570689"/>
            <a:ext cx="15130200" cy="42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ru-RU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Проблематизация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en-US" sz="33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Генерация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идей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sz="33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Целеполагание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3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Перспективы</a:t>
            </a:r>
            <a:r>
              <a:rPr lang="en-US" sz="33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2718323" y="12"/>
            <a:ext cx="5264876" cy="239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637925" y="854975"/>
            <a:ext cx="136422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проблематизация</a:t>
            </a: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860750" y="2003221"/>
            <a:ext cx="12810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 и выбор актуальной «проблемы» темы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37929" y="4632900"/>
            <a:ext cx="153612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42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Проблема: </a:t>
            </a:r>
            <a:r>
              <a:rPr lang="en-US" sz="42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Неосознанное ухудшение зрения при работе за компьютером во время дистанционного обучения (онлайн-курсов, лекций-стримов)</a:t>
            </a:r>
            <a:endParaRPr sz="49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" y="7459950"/>
            <a:ext cx="6238680" cy="28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5999125" y="173400"/>
            <a:ext cx="2278137" cy="432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637925" y="854975"/>
            <a:ext cx="140199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проблематизация</a:t>
            </a: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860750" y="2003221"/>
            <a:ext cx="12810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 и выбор актуальной «проблемы» темы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637929" y="4632900"/>
            <a:ext cx="153612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40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информации: </a:t>
            </a:r>
            <a:r>
              <a:rPr lang="en-US" sz="40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Роспотребнадзор, Российский университет дружбы народов</a:t>
            </a:r>
            <a:endParaRPr sz="65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25" y="6452100"/>
            <a:ext cx="6605445" cy="3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1874" y="2192425"/>
            <a:ext cx="4053385" cy="3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130;p18">
            <a:extLst>
              <a:ext uri="{FF2B5EF4-FFF2-40B4-BE49-F238E27FC236}">
                <a16:creationId xmlns:a16="http://schemas.microsoft.com/office/drawing/2014/main" id="{986EC8FD-02AF-43DF-9EE7-217D0A14E096}"/>
              </a:ext>
            </a:extLst>
          </p:cNvPr>
          <p:cNvGrpSpPr/>
          <p:nvPr/>
        </p:nvGrpSpPr>
        <p:grpSpPr>
          <a:xfrm>
            <a:off x="7938384" y="5448300"/>
            <a:ext cx="2743741" cy="3046736"/>
            <a:chOff x="12700" y="19050"/>
            <a:chExt cx="3191510" cy="3499984"/>
          </a:xfrm>
        </p:grpSpPr>
        <p:sp>
          <p:nvSpPr>
            <p:cNvPr id="42" name="Google Shape;131;p18">
              <a:extLst>
                <a:ext uri="{FF2B5EF4-FFF2-40B4-BE49-F238E27FC236}">
                  <a16:creationId xmlns:a16="http://schemas.microsoft.com/office/drawing/2014/main" id="{97CC6CAE-40E1-4AB0-B592-6D147CA8C128}"/>
                </a:ext>
              </a:extLst>
            </p:cNvPr>
            <p:cNvSpPr/>
            <p:nvPr/>
          </p:nvSpPr>
          <p:spPr>
            <a:xfrm>
              <a:off x="19050" y="223520"/>
              <a:ext cx="3178810" cy="3289164"/>
            </a:xfrm>
            <a:custGeom>
              <a:avLst/>
              <a:gdLst/>
              <a:ahLst/>
              <a:cxnLst/>
              <a:rect l="l" t="t" r="r" b="b"/>
              <a:pathLst>
                <a:path w="3178810" h="3289164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298582"/>
                    <a:pt x="7620" y="2108064"/>
                    <a:pt x="7620" y="2368414"/>
                  </a:cubicBezTo>
                  <a:cubicBezTo>
                    <a:pt x="7620" y="2562724"/>
                    <a:pt x="16510" y="2961504"/>
                    <a:pt x="21590" y="3153274"/>
                  </a:cubicBezTo>
                  <a:lnTo>
                    <a:pt x="130810" y="3267574"/>
                  </a:lnTo>
                  <a:cubicBezTo>
                    <a:pt x="275590" y="3275194"/>
                    <a:pt x="543560" y="3289164"/>
                    <a:pt x="793750" y="3289164"/>
                  </a:cubicBezTo>
                  <a:lnTo>
                    <a:pt x="3178810" y="3289164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32;p18">
              <a:extLst>
                <a:ext uri="{FF2B5EF4-FFF2-40B4-BE49-F238E27FC236}">
                  <a16:creationId xmlns:a16="http://schemas.microsoft.com/office/drawing/2014/main" id="{E14A4C98-7499-4E2E-BF8F-9D51B3333E09}"/>
                </a:ext>
              </a:extLst>
            </p:cNvPr>
            <p:cNvSpPr/>
            <p:nvPr/>
          </p:nvSpPr>
          <p:spPr>
            <a:xfrm>
              <a:off x="12700" y="217170"/>
              <a:ext cx="3191510" cy="3301864"/>
            </a:xfrm>
            <a:custGeom>
              <a:avLst/>
              <a:gdLst/>
              <a:ahLst/>
              <a:cxnLst/>
              <a:rect l="l" t="t" r="r" b="b"/>
              <a:pathLst>
                <a:path w="3191510" h="3301864" extrusionOk="0">
                  <a:moveTo>
                    <a:pt x="3191510" y="3301864"/>
                  </a:moveTo>
                  <a:lnTo>
                    <a:pt x="800100" y="3301864"/>
                  </a:lnTo>
                  <a:cubicBezTo>
                    <a:pt x="547370" y="3301864"/>
                    <a:pt x="270510" y="3287894"/>
                    <a:pt x="137160" y="3280274"/>
                  </a:cubicBezTo>
                  <a:lnTo>
                    <a:pt x="134620" y="3280274"/>
                  </a:lnTo>
                  <a:lnTo>
                    <a:pt x="21590" y="3162164"/>
                  </a:lnTo>
                  <a:lnTo>
                    <a:pt x="21590" y="3159624"/>
                  </a:lnTo>
                  <a:cubicBezTo>
                    <a:pt x="16510" y="2956424"/>
                    <a:pt x="7620" y="2562724"/>
                    <a:pt x="7620" y="2374764"/>
                  </a:cubicBezTo>
                  <a:cubicBezTo>
                    <a:pt x="7620" y="2259194"/>
                    <a:pt x="6350" y="2082664"/>
                    <a:pt x="5080" y="1835296"/>
                  </a:cubicBezTo>
                  <a:cubicBezTo>
                    <a:pt x="3810" y="1458909"/>
                    <a:pt x="2540" y="103309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3301864"/>
                  </a:lnTo>
                  <a:close/>
                  <a:moveTo>
                    <a:pt x="139700" y="3267574"/>
                  </a:moveTo>
                  <a:cubicBezTo>
                    <a:pt x="273050" y="3275194"/>
                    <a:pt x="548640" y="3289164"/>
                    <a:pt x="800100" y="3289164"/>
                  </a:cubicBezTo>
                  <a:lnTo>
                    <a:pt x="3178810" y="3289164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33097"/>
                    <a:pt x="16510" y="1458909"/>
                    <a:pt x="17780" y="1835296"/>
                  </a:cubicBezTo>
                  <a:cubicBezTo>
                    <a:pt x="19050" y="2082664"/>
                    <a:pt x="20320" y="2259194"/>
                    <a:pt x="20320" y="2374764"/>
                  </a:cubicBezTo>
                  <a:cubicBezTo>
                    <a:pt x="20320" y="2561454"/>
                    <a:pt x="29210" y="2952614"/>
                    <a:pt x="34290" y="3157084"/>
                  </a:cubicBezTo>
                  <a:lnTo>
                    <a:pt x="139700" y="3267574"/>
                  </a:lnTo>
                  <a:close/>
                  <a:moveTo>
                    <a:pt x="139700" y="3267574"/>
                  </a:moveTo>
                  <a:lnTo>
                    <a:pt x="133350" y="3141844"/>
                  </a:lnTo>
                  <a:lnTo>
                    <a:pt x="34290" y="3155814"/>
                  </a:lnTo>
                  <a:lnTo>
                    <a:pt x="139700" y="32675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33;p18">
              <a:extLst>
                <a:ext uri="{FF2B5EF4-FFF2-40B4-BE49-F238E27FC236}">
                  <a16:creationId xmlns:a16="http://schemas.microsoft.com/office/drawing/2014/main" id="{3C448D4B-F577-4F42-A00C-1D94513E0090}"/>
                </a:ext>
              </a:extLst>
            </p:cNvPr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13654777-A407-4858-97B4-A05676BBF155}"/>
              </a:ext>
            </a:extLst>
          </p:cNvPr>
          <p:cNvGrpSpPr/>
          <p:nvPr/>
        </p:nvGrpSpPr>
        <p:grpSpPr>
          <a:xfrm>
            <a:off x="4201049" y="5448300"/>
            <a:ext cx="2743741" cy="3046736"/>
            <a:chOff x="12700" y="19050"/>
            <a:chExt cx="3191510" cy="3499984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F4948DE9-5FB9-4DA4-A3D6-559219A8F199}"/>
                </a:ext>
              </a:extLst>
            </p:cNvPr>
            <p:cNvSpPr/>
            <p:nvPr/>
          </p:nvSpPr>
          <p:spPr>
            <a:xfrm>
              <a:off x="19050" y="223520"/>
              <a:ext cx="3178810" cy="3289164"/>
            </a:xfrm>
            <a:custGeom>
              <a:avLst/>
              <a:gdLst/>
              <a:ahLst/>
              <a:cxnLst/>
              <a:rect l="l" t="t" r="r" b="b"/>
              <a:pathLst>
                <a:path w="3178810" h="3289164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298582"/>
                    <a:pt x="7620" y="2108064"/>
                    <a:pt x="7620" y="2368414"/>
                  </a:cubicBezTo>
                  <a:cubicBezTo>
                    <a:pt x="7620" y="2562724"/>
                    <a:pt x="16510" y="2961504"/>
                    <a:pt x="21590" y="3153274"/>
                  </a:cubicBezTo>
                  <a:lnTo>
                    <a:pt x="130810" y="3267574"/>
                  </a:lnTo>
                  <a:cubicBezTo>
                    <a:pt x="275590" y="3275194"/>
                    <a:pt x="543560" y="3289164"/>
                    <a:pt x="793750" y="3289164"/>
                  </a:cubicBezTo>
                  <a:lnTo>
                    <a:pt x="3178810" y="3289164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80A2CFDC-44DA-4259-A6A9-84280681B2CB}"/>
                </a:ext>
              </a:extLst>
            </p:cNvPr>
            <p:cNvSpPr/>
            <p:nvPr/>
          </p:nvSpPr>
          <p:spPr>
            <a:xfrm>
              <a:off x="12700" y="217170"/>
              <a:ext cx="3191510" cy="3301864"/>
            </a:xfrm>
            <a:custGeom>
              <a:avLst/>
              <a:gdLst/>
              <a:ahLst/>
              <a:cxnLst/>
              <a:rect l="l" t="t" r="r" b="b"/>
              <a:pathLst>
                <a:path w="3191510" h="3301864" extrusionOk="0">
                  <a:moveTo>
                    <a:pt x="3191510" y="3301864"/>
                  </a:moveTo>
                  <a:lnTo>
                    <a:pt x="800100" y="3301864"/>
                  </a:lnTo>
                  <a:cubicBezTo>
                    <a:pt x="547370" y="3301864"/>
                    <a:pt x="270510" y="3287894"/>
                    <a:pt x="137160" y="3280274"/>
                  </a:cubicBezTo>
                  <a:lnTo>
                    <a:pt x="134620" y="3280274"/>
                  </a:lnTo>
                  <a:lnTo>
                    <a:pt x="21590" y="3162164"/>
                  </a:lnTo>
                  <a:lnTo>
                    <a:pt x="21590" y="3159624"/>
                  </a:lnTo>
                  <a:cubicBezTo>
                    <a:pt x="16510" y="2956424"/>
                    <a:pt x="7620" y="2562724"/>
                    <a:pt x="7620" y="2374764"/>
                  </a:cubicBezTo>
                  <a:cubicBezTo>
                    <a:pt x="7620" y="2259194"/>
                    <a:pt x="6350" y="2082664"/>
                    <a:pt x="5080" y="1835296"/>
                  </a:cubicBezTo>
                  <a:cubicBezTo>
                    <a:pt x="3810" y="1458909"/>
                    <a:pt x="2540" y="103309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3301864"/>
                  </a:lnTo>
                  <a:close/>
                  <a:moveTo>
                    <a:pt x="139700" y="3267574"/>
                  </a:moveTo>
                  <a:cubicBezTo>
                    <a:pt x="273050" y="3275194"/>
                    <a:pt x="548640" y="3289164"/>
                    <a:pt x="800100" y="3289164"/>
                  </a:cubicBezTo>
                  <a:lnTo>
                    <a:pt x="3178810" y="3289164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33097"/>
                    <a:pt x="16510" y="1458909"/>
                    <a:pt x="17780" y="1835296"/>
                  </a:cubicBezTo>
                  <a:cubicBezTo>
                    <a:pt x="19050" y="2082664"/>
                    <a:pt x="20320" y="2259194"/>
                    <a:pt x="20320" y="2374764"/>
                  </a:cubicBezTo>
                  <a:cubicBezTo>
                    <a:pt x="20320" y="2561454"/>
                    <a:pt x="29210" y="2952614"/>
                    <a:pt x="34290" y="3157084"/>
                  </a:cubicBezTo>
                  <a:lnTo>
                    <a:pt x="139700" y="3267574"/>
                  </a:lnTo>
                  <a:close/>
                  <a:moveTo>
                    <a:pt x="139700" y="3267574"/>
                  </a:moveTo>
                  <a:lnTo>
                    <a:pt x="133350" y="3141844"/>
                  </a:lnTo>
                  <a:lnTo>
                    <a:pt x="34290" y="3155814"/>
                  </a:lnTo>
                  <a:lnTo>
                    <a:pt x="139700" y="32675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37;p18">
              <a:extLst>
                <a:ext uri="{FF2B5EF4-FFF2-40B4-BE49-F238E27FC236}">
                  <a16:creationId xmlns:a16="http://schemas.microsoft.com/office/drawing/2014/main" id="{D726CDCE-DA07-49B2-B9B3-7ACC1ECF1D7C}"/>
                </a:ext>
              </a:extLst>
            </p:cNvPr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BD878680-B18B-4369-80BF-FF0A52712944}"/>
              </a:ext>
            </a:extLst>
          </p:cNvPr>
          <p:cNvSpPr txBox="1"/>
          <p:nvPr/>
        </p:nvSpPr>
        <p:spPr>
          <a:xfrm>
            <a:off x="4585321" y="6015021"/>
            <a:ext cx="2019000" cy="15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5"/>
              <a:buFont typeface="Arial"/>
              <a:buNone/>
            </a:pPr>
            <a:r>
              <a:rPr lang="en-US" sz="208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Молодой человек в возрасте от 7 до 25 лет</a:t>
            </a:r>
            <a:endParaRPr sz="2085" b="0" i="0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48BBA0FE-EA3C-464B-97A5-2C798B5B327D}"/>
              </a:ext>
            </a:extLst>
          </p:cNvPr>
          <p:cNvSpPr txBox="1"/>
          <p:nvPr/>
        </p:nvSpPr>
        <p:spPr>
          <a:xfrm>
            <a:off x="4201049" y="3544783"/>
            <a:ext cx="2245368" cy="639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71"/>
              <a:buFont typeface="Arial"/>
              <a:buNone/>
            </a:pPr>
            <a:r>
              <a:rPr lang="en-US" sz="2771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Портрет</a:t>
            </a:r>
            <a:r>
              <a:rPr lang="en-US" sz="2771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Ц</a:t>
            </a:r>
            <a:r>
              <a:rPr lang="en-US" sz="277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55EA0C30-294A-4D24-A0CB-D2660134D5CB}"/>
              </a:ext>
            </a:extLst>
          </p:cNvPr>
          <p:cNvSpPr txBox="1"/>
          <p:nvPr/>
        </p:nvSpPr>
        <p:spPr>
          <a:xfrm>
            <a:off x="8389391" y="6392964"/>
            <a:ext cx="2019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5"/>
              <a:buFont typeface="Arial"/>
              <a:buNone/>
            </a:pPr>
            <a:r>
              <a:rPr lang="en-US" sz="228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Школьник / студент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141;p18">
            <a:extLst>
              <a:ext uri="{FF2B5EF4-FFF2-40B4-BE49-F238E27FC236}">
                <a16:creationId xmlns:a16="http://schemas.microsoft.com/office/drawing/2014/main" id="{7FE898BE-845B-4311-A472-891AE0114C6C}"/>
              </a:ext>
            </a:extLst>
          </p:cNvPr>
          <p:cNvGrpSpPr/>
          <p:nvPr/>
        </p:nvGrpSpPr>
        <p:grpSpPr>
          <a:xfrm>
            <a:off x="11280562" y="5448300"/>
            <a:ext cx="2743741" cy="3046736"/>
            <a:chOff x="12700" y="19050"/>
            <a:chExt cx="3191510" cy="3499984"/>
          </a:xfrm>
        </p:grpSpPr>
        <p:sp>
          <p:nvSpPr>
            <p:cNvPr id="53" name="Google Shape;142;p18">
              <a:extLst>
                <a:ext uri="{FF2B5EF4-FFF2-40B4-BE49-F238E27FC236}">
                  <a16:creationId xmlns:a16="http://schemas.microsoft.com/office/drawing/2014/main" id="{D6218A8B-1EF0-439F-9D47-B2192D692612}"/>
                </a:ext>
              </a:extLst>
            </p:cNvPr>
            <p:cNvSpPr/>
            <p:nvPr/>
          </p:nvSpPr>
          <p:spPr>
            <a:xfrm>
              <a:off x="19050" y="223520"/>
              <a:ext cx="3178810" cy="3289164"/>
            </a:xfrm>
            <a:custGeom>
              <a:avLst/>
              <a:gdLst/>
              <a:ahLst/>
              <a:cxnLst/>
              <a:rect l="l" t="t" r="r" b="b"/>
              <a:pathLst>
                <a:path w="3178810" h="3289164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298582"/>
                    <a:pt x="7620" y="2108064"/>
                    <a:pt x="7620" y="2368414"/>
                  </a:cubicBezTo>
                  <a:cubicBezTo>
                    <a:pt x="7620" y="2562724"/>
                    <a:pt x="16510" y="2961504"/>
                    <a:pt x="21590" y="3153274"/>
                  </a:cubicBezTo>
                  <a:lnTo>
                    <a:pt x="130810" y="3267574"/>
                  </a:lnTo>
                  <a:cubicBezTo>
                    <a:pt x="275590" y="3275194"/>
                    <a:pt x="543560" y="3289164"/>
                    <a:pt x="793750" y="3289164"/>
                  </a:cubicBezTo>
                  <a:lnTo>
                    <a:pt x="3178810" y="3289164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15B548FC-F72B-412A-8008-2E6354EE7538}"/>
                </a:ext>
              </a:extLst>
            </p:cNvPr>
            <p:cNvSpPr/>
            <p:nvPr/>
          </p:nvSpPr>
          <p:spPr>
            <a:xfrm>
              <a:off x="12700" y="217170"/>
              <a:ext cx="3191510" cy="3301864"/>
            </a:xfrm>
            <a:custGeom>
              <a:avLst/>
              <a:gdLst/>
              <a:ahLst/>
              <a:cxnLst/>
              <a:rect l="l" t="t" r="r" b="b"/>
              <a:pathLst>
                <a:path w="3191510" h="3301864" extrusionOk="0">
                  <a:moveTo>
                    <a:pt x="3191510" y="3301864"/>
                  </a:moveTo>
                  <a:lnTo>
                    <a:pt x="800100" y="3301864"/>
                  </a:lnTo>
                  <a:cubicBezTo>
                    <a:pt x="547370" y="3301864"/>
                    <a:pt x="270510" y="3287894"/>
                    <a:pt x="137160" y="3280274"/>
                  </a:cubicBezTo>
                  <a:lnTo>
                    <a:pt x="134620" y="3280274"/>
                  </a:lnTo>
                  <a:lnTo>
                    <a:pt x="21590" y="3162164"/>
                  </a:lnTo>
                  <a:lnTo>
                    <a:pt x="21590" y="3159624"/>
                  </a:lnTo>
                  <a:cubicBezTo>
                    <a:pt x="16510" y="2956424"/>
                    <a:pt x="7620" y="2562724"/>
                    <a:pt x="7620" y="2374764"/>
                  </a:cubicBezTo>
                  <a:cubicBezTo>
                    <a:pt x="7620" y="2259194"/>
                    <a:pt x="6350" y="2082664"/>
                    <a:pt x="5080" y="1835296"/>
                  </a:cubicBezTo>
                  <a:cubicBezTo>
                    <a:pt x="3810" y="1458909"/>
                    <a:pt x="2540" y="103309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3301864"/>
                  </a:lnTo>
                  <a:close/>
                  <a:moveTo>
                    <a:pt x="139700" y="3267574"/>
                  </a:moveTo>
                  <a:cubicBezTo>
                    <a:pt x="273050" y="3275194"/>
                    <a:pt x="548640" y="3289164"/>
                    <a:pt x="800100" y="3289164"/>
                  </a:cubicBezTo>
                  <a:lnTo>
                    <a:pt x="3178810" y="3289164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33097"/>
                    <a:pt x="16510" y="1458909"/>
                    <a:pt x="17780" y="1835296"/>
                  </a:cubicBezTo>
                  <a:cubicBezTo>
                    <a:pt x="19050" y="2082664"/>
                    <a:pt x="20320" y="2259194"/>
                    <a:pt x="20320" y="2374764"/>
                  </a:cubicBezTo>
                  <a:cubicBezTo>
                    <a:pt x="20320" y="2561454"/>
                    <a:pt x="29210" y="2952614"/>
                    <a:pt x="34290" y="3157084"/>
                  </a:cubicBezTo>
                  <a:lnTo>
                    <a:pt x="139700" y="3267574"/>
                  </a:lnTo>
                  <a:close/>
                  <a:moveTo>
                    <a:pt x="139700" y="3267574"/>
                  </a:moveTo>
                  <a:lnTo>
                    <a:pt x="133350" y="3141844"/>
                  </a:lnTo>
                  <a:lnTo>
                    <a:pt x="34290" y="3155814"/>
                  </a:lnTo>
                  <a:lnTo>
                    <a:pt x="139700" y="32675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B327395C-682A-42B4-B834-0745E6B0D936}"/>
                </a:ext>
              </a:extLst>
            </p:cNvPr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33866D9A-1475-42D1-B88C-DC9447113723}"/>
              </a:ext>
            </a:extLst>
          </p:cNvPr>
          <p:cNvSpPr txBox="1"/>
          <p:nvPr/>
        </p:nvSpPr>
        <p:spPr>
          <a:xfrm>
            <a:off x="11853050" y="6183359"/>
            <a:ext cx="1598100" cy="15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5"/>
              <a:buFont typeface="Arial"/>
              <a:buNone/>
            </a:pPr>
            <a:r>
              <a:rPr lang="en-US" sz="1985" b="0" i="0" u="none" strike="noStrike" cap="none">
                <a:solidFill>
                  <a:srgbClr val="0A0A0A"/>
                </a:solidFill>
                <a:latin typeface="Montserrat"/>
                <a:ea typeface="Montserrat"/>
                <a:cs typeface="Montserrat"/>
                <a:sym typeface="Montserrat"/>
              </a:rPr>
              <a:t>Интересы</a:t>
            </a:r>
            <a:endParaRPr sz="1985" b="0" i="0" u="none" strike="noStrike" cap="none">
              <a:solidFill>
                <a:srgbClr val="0A0A0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31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5"/>
              <a:buFont typeface="Arial"/>
              <a:buNone/>
            </a:pPr>
            <a:r>
              <a:rPr lang="en-US" sz="1985">
                <a:solidFill>
                  <a:srgbClr val="0A0A0A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в онлайн формате</a:t>
            </a:r>
            <a:endParaRPr sz="1985">
              <a:solidFill>
                <a:srgbClr val="0A0A0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129;p18">
            <a:extLst>
              <a:ext uri="{FF2B5EF4-FFF2-40B4-BE49-F238E27FC236}">
                <a16:creationId xmlns:a16="http://schemas.microsoft.com/office/drawing/2014/main" id="{CE906476-A7E9-4AEE-B6AE-CFDDCC7F83A0}"/>
              </a:ext>
            </a:extLst>
          </p:cNvPr>
          <p:cNvSpPr/>
          <p:nvPr/>
        </p:nvSpPr>
        <p:spPr>
          <a:xfrm>
            <a:off x="3290104" y="2920464"/>
            <a:ext cx="11707792" cy="6858151"/>
          </a:xfrm>
          <a:custGeom>
            <a:avLst/>
            <a:gdLst/>
            <a:ahLst/>
            <a:cxnLst/>
            <a:rect l="l" t="t" r="r" b="b"/>
            <a:pathLst>
              <a:path w="30809980" h="17813378" extrusionOk="0">
                <a:moveTo>
                  <a:pt x="0" y="0"/>
                </a:moveTo>
                <a:lnTo>
                  <a:pt x="0" y="17813378"/>
                </a:lnTo>
                <a:lnTo>
                  <a:pt x="30809980" y="17813378"/>
                </a:lnTo>
                <a:lnTo>
                  <a:pt x="30809980" y="0"/>
                </a:lnTo>
                <a:lnTo>
                  <a:pt x="0" y="0"/>
                </a:lnTo>
                <a:close/>
                <a:moveTo>
                  <a:pt x="30749022" y="17752419"/>
                </a:moveTo>
                <a:lnTo>
                  <a:pt x="59690" y="17752419"/>
                </a:lnTo>
                <a:lnTo>
                  <a:pt x="59690" y="59690"/>
                </a:lnTo>
                <a:lnTo>
                  <a:pt x="30749022" y="59690"/>
                </a:lnTo>
                <a:lnTo>
                  <a:pt x="30749022" y="177524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8" name="Google Shape;127;p18">
            <a:extLst>
              <a:ext uri="{FF2B5EF4-FFF2-40B4-BE49-F238E27FC236}">
                <a16:creationId xmlns:a16="http://schemas.microsoft.com/office/drawing/2014/main" id="{A2587B2F-C818-4D36-A24C-39651F75B095}"/>
              </a:ext>
            </a:extLst>
          </p:cNvPr>
          <p:cNvSpPr txBox="1"/>
          <p:nvPr/>
        </p:nvSpPr>
        <p:spPr>
          <a:xfrm>
            <a:off x="666675" y="942153"/>
            <a:ext cx="9821216" cy="11546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проблематизация</a:t>
            </a:r>
            <a:r>
              <a:rPr lang="en-US" sz="6821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1400" b="1" i="0" u="none" strike="noStrike" cap="none" dirty="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128;p18">
            <a:extLst>
              <a:ext uri="{FF2B5EF4-FFF2-40B4-BE49-F238E27FC236}">
                <a16:creationId xmlns:a16="http://schemas.microsoft.com/office/drawing/2014/main" id="{77F891C0-071B-4929-AF63-412025BA9E6E}"/>
              </a:ext>
            </a:extLst>
          </p:cNvPr>
          <p:cNvSpPr txBox="1"/>
          <p:nvPr/>
        </p:nvSpPr>
        <p:spPr>
          <a:xfrm>
            <a:off x="666675" y="1999357"/>
            <a:ext cx="7960800" cy="3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Поиск</a:t>
            </a:r>
            <a:r>
              <a:rPr lang="en-US" sz="2499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выбор</a:t>
            </a:r>
            <a:r>
              <a:rPr lang="en-US" sz="2499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актуальной</a:t>
            </a:r>
            <a:r>
              <a:rPr lang="en-US" sz="2499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«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проблемы</a:t>
            </a:r>
            <a:r>
              <a:rPr lang="en-US" sz="2499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» 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темы</a:t>
            </a:r>
            <a:endParaRPr sz="1400" b="0" i="0" u="none" strike="noStrike" cap="none" dirty="0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03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1028700" y="1298925"/>
            <a:ext cx="125586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генерация</a:t>
            </a: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иде</a:t>
            </a:r>
            <a:r>
              <a:rPr lang="en-US" sz="6821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028700" y="2426173"/>
            <a:ext cx="11346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28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 и выбор эффективного решения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028700" y="4136050"/>
            <a:ext cx="16014300" cy="292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33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Концепция</a:t>
            </a:r>
            <a:r>
              <a:rPr lang="en-US" sz="33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которое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анализирует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состояние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глаз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пользователя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предупреждает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его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о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возможных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нарушениях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покраснения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 и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выдает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рекомендацию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сколько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времени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еще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можно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работать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компьютером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или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рекомендует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сделать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перерыв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300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3931" y="299425"/>
            <a:ext cx="3783646" cy="34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97775">
            <a:off x="210317" y="7969585"/>
            <a:ext cx="2413891" cy="220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10403146" y="671512"/>
            <a:ext cx="7149512" cy="35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Информативный слайд (не для заполнения)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1274983" y="2051626"/>
            <a:ext cx="138375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целеполагание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274983" y="3178873"/>
            <a:ext cx="11346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целей и задач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20"/>
          <p:cNvGrpSpPr/>
          <p:nvPr/>
        </p:nvGrpSpPr>
        <p:grpSpPr>
          <a:xfrm>
            <a:off x="10028050" y="3443025"/>
            <a:ext cx="6290147" cy="5955961"/>
            <a:chOff x="12700" y="19050"/>
            <a:chExt cx="3191510" cy="2789155"/>
          </a:xfrm>
        </p:grpSpPr>
        <p:sp>
          <p:nvSpPr>
            <p:cNvPr id="163" name="Google Shape;163;p20"/>
            <p:cNvSpPr/>
            <p:nvPr/>
          </p:nvSpPr>
          <p:spPr>
            <a:xfrm>
              <a:off x="19050" y="223520"/>
              <a:ext cx="3178810" cy="2578335"/>
            </a:xfrm>
            <a:custGeom>
              <a:avLst/>
              <a:gdLst/>
              <a:ahLst/>
              <a:cxnLst/>
              <a:rect l="l" t="t" r="r" b="b"/>
              <a:pathLst>
                <a:path w="3178810" h="2578335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020913"/>
                    <a:pt x="7620" y="1397235"/>
                    <a:pt x="7620" y="1657585"/>
                  </a:cubicBezTo>
                  <a:cubicBezTo>
                    <a:pt x="7620" y="1851895"/>
                    <a:pt x="16510" y="2250675"/>
                    <a:pt x="21590" y="2442445"/>
                  </a:cubicBezTo>
                  <a:lnTo>
                    <a:pt x="130810" y="2556745"/>
                  </a:lnTo>
                  <a:cubicBezTo>
                    <a:pt x="275590" y="2564365"/>
                    <a:pt x="543560" y="2578335"/>
                    <a:pt x="793750" y="2578335"/>
                  </a:cubicBezTo>
                  <a:lnTo>
                    <a:pt x="3178810" y="2578335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12700" y="217170"/>
              <a:ext cx="3191510" cy="2591035"/>
            </a:xfrm>
            <a:custGeom>
              <a:avLst/>
              <a:gdLst/>
              <a:ahLst/>
              <a:cxnLst/>
              <a:rect l="l" t="t" r="r" b="b"/>
              <a:pathLst>
                <a:path w="3191510" h="2591035" extrusionOk="0">
                  <a:moveTo>
                    <a:pt x="3191510" y="2591035"/>
                  </a:moveTo>
                  <a:lnTo>
                    <a:pt x="800100" y="2591035"/>
                  </a:lnTo>
                  <a:cubicBezTo>
                    <a:pt x="547370" y="2591035"/>
                    <a:pt x="270510" y="2577065"/>
                    <a:pt x="137160" y="2569445"/>
                  </a:cubicBezTo>
                  <a:lnTo>
                    <a:pt x="134620" y="2569445"/>
                  </a:lnTo>
                  <a:lnTo>
                    <a:pt x="21590" y="2451335"/>
                  </a:lnTo>
                  <a:lnTo>
                    <a:pt x="21590" y="2448795"/>
                  </a:lnTo>
                  <a:cubicBezTo>
                    <a:pt x="16510" y="2245595"/>
                    <a:pt x="7620" y="1851895"/>
                    <a:pt x="7620" y="1663935"/>
                  </a:cubicBezTo>
                  <a:cubicBezTo>
                    <a:pt x="7620" y="1548365"/>
                    <a:pt x="6350" y="1371835"/>
                    <a:pt x="5080" y="1209341"/>
                  </a:cubicBezTo>
                  <a:cubicBezTo>
                    <a:pt x="3810" y="1080124"/>
                    <a:pt x="2540" y="933940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2591035"/>
                  </a:lnTo>
                  <a:close/>
                  <a:moveTo>
                    <a:pt x="139700" y="2556745"/>
                  </a:moveTo>
                  <a:cubicBezTo>
                    <a:pt x="273050" y="2564365"/>
                    <a:pt x="548640" y="2578335"/>
                    <a:pt x="800100" y="2578335"/>
                  </a:cubicBezTo>
                  <a:lnTo>
                    <a:pt x="3178810" y="2578335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933939"/>
                    <a:pt x="16510" y="1080124"/>
                    <a:pt x="17780" y="1209341"/>
                  </a:cubicBezTo>
                  <a:cubicBezTo>
                    <a:pt x="19050" y="1371835"/>
                    <a:pt x="20320" y="1548365"/>
                    <a:pt x="20320" y="1663935"/>
                  </a:cubicBezTo>
                  <a:cubicBezTo>
                    <a:pt x="20320" y="1850625"/>
                    <a:pt x="29210" y="2241785"/>
                    <a:pt x="34290" y="2446255"/>
                  </a:cubicBezTo>
                  <a:lnTo>
                    <a:pt x="139700" y="2556745"/>
                  </a:lnTo>
                  <a:close/>
                  <a:moveTo>
                    <a:pt x="139700" y="2556745"/>
                  </a:moveTo>
                  <a:lnTo>
                    <a:pt x="133350" y="2431015"/>
                  </a:lnTo>
                  <a:lnTo>
                    <a:pt x="34290" y="2444985"/>
                  </a:lnTo>
                  <a:lnTo>
                    <a:pt x="139700" y="25567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20"/>
          <p:cNvSpPr txBox="1"/>
          <p:nvPr/>
        </p:nvSpPr>
        <p:spPr>
          <a:xfrm>
            <a:off x="10200325" y="4054375"/>
            <a:ext cx="5976000" cy="5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(Specific/конкретная):</a:t>
            </a:r>
            <a:r>
              <a:rPr lang="en-US" sz="1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Увеличить количество активных пользователей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 (Measurable/измеримая)</a:t>
            </a:r>
            <a:r>
              <a:rPr lang="en-US" sz="1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Рост количества активных пользователей на 15%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 (Achievable/достижимая)</a:t>
            </a:r>
            <a:r>
              <a:rPr lang="en-US" sz="1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В данном случае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 (Relevant/значимая):</a:t>
            </a:r>
            <a:r>
              <a:rPr lang="en-US" sz="1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От роста активных пользователей зависит популярность приложения, а также финансовые ресурсы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 (Time bound/ограниченная во времени): </a:t>
            </a:r>
            <a:r>
              <a:rPr lang="en-US" sz="1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Время на достижение цели - полгода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1274983" y="5178323"/>
            <a:ext cx="6981300" cy="3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Цель проекта по SMART: </a:t>
            </a:r>
            <a:endParaRPr sz="3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Увеличить количество пользователей заинтересованных в здоровом дистанционном обучении (онлайн-курсы, лекции) на 15 % за полгода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97765">
            <a:off x="15429775" y="952648"/>
            <a:ext cx="1533203" cy="139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99" y="8736821"/>
            <a:ext cx="3411648" cy="15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/>
        </p:nvSpPr>
        <p:spPr>
          <a:xfrm>
            <a:off x="3100298" y="4545964"/>
            <a:ext cx="1143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написать приложение, подключить искусственный интеллект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1"/>
          <p:cNvGrpSpPr/>
          <p:nvPr/>
        </p:nvGrpSpPr>
        <p:grpSpPr>
          <a:xfrm>
            <a:off x="1402827" y="4282522"/>
            <a:ext cx="1055521" cy="1078909"/>
            <a:chOff x="2671" y="0"/>
            <a:chExt cx="1191736" cy="1192956"/>
          </a:xfrm>
        </p:grpSpPr>
        <p:sp>
          <p:nvSpPr>
            <p:cNvPr id="176" name="Google Shape;176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1"/>
          <p:cNvSpPr/>
          <p:nvPr/>
        </p:nvSpPr>
        <p:spPr>
          <a:xfrm>
            <a:off x="2915685" y="4204925"/>
            <a:ext cx="11654331" cy="1085209"/>
          </a:xfrm>
          <a:custGeom>
            <a:avLst/>
            <a:gdLst/>
            <a:ahLst/>
            <a:cxnLst/>
            <a:rect l="l" t="t" r="r" b="b"/>
            <a:pathLst>
              <a:path w="60541979" h="5565176" extrusionOk="0">
                <a:moveTo>
                  <a:pt x="0" y="0"/>
                </a:moveTo>
                <a:lnTo>
                  <a:pt x="0" y="5565176"/>
                </a:lnTo>
                <a:lnTo>
                  <a:pt x="60541979" y="5565176"/>
                </a:lnTo>
                <a:lnTo>
                  <a:pt x="60541979" y="0"/>
                </a:lnTo>
                <a:lnTo>
                  <a:pt x="0" y="0"/>
                </a:lnTo>
                <a:close/>
                <a:moveTo>
                  <a:pt x="60481015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481015" y="59690"/>
                </a:lnTo>
                <a:lnTo>
                  <a:pt x="60481015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179" name="Google Shape;179;p21"/>
          <p:cNvGrpSpPr/>
          <p:nvPr/>
        </p:nvGrpSpPr>
        <p:grpSpPr>
          <a:xfrm>
            <a:off x="1402827" y="5466729"/>
            <a:ext cx="1055521" cy="1078909"/>
            <a:chOff x="2671" y="0"/>
            <a:chExt cx="1191736" cy="1192956"/>
          </a:xfrm>
        </p:grpSpPr>
        <p:sp>
          <p:nvSpPr>
            <p:cNvPr id="180" name="Google Shape;180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1"/>
          <p:cNvSpPr/>
          <p:nvPr/>
        </p:nvSpPr>
        <p:spPr>
          <a:xfrm>
            <a:off x="2864925" y="5464864"/>
            <a:ext cx="11664944" cy="1085209"/>
          </a:xfrm>
          <a:custGeom>
            <a:avLst/>
            <a:gdLst/>
            <a:ahLst/>
            <a:cxnLst/>
            <a:rect l="l" t="t" r="r" b="b"/>
            <a:pathLst>
              <a:path w="60597114" h="5565176" extrusionOk="0">
                <a:moveTo>
                  <a:pt x="0" y="0"/>
                </a:moveTo>
                <a:lnTo>
                  <a:pt x="0" y="5565176"/>
                </a:lnTo>
                <a:lnTo>
                  <a:pt x="60597114" y="5565176"/>
                </a:lnTo>
                <a:lnTo>
                  <a:pt x="60597114" y="0"/>
                </a:lnTo>
                <a:lnTo>
                  <a:pt x="0" y="0"/>
                </a:lnTo>
                <a:close/>
                <a:moveTo>
                  <a:pt x="60536156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536156" y="59690"/>
                </a:lnTo>
                <a:lnTo>
                  <a:pt x="60536156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3" name="Google Shape;183;p21"/>
          <p:cNvSpPr txBox="1"/>
          <p:nvPr/>
        </p:nvSpPr>
        <p:spPr>
          <a:xfrm>
            <a:off x="3120420" y="5813826"/>
            <a:ext cx="93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протестировать приложение и доработать его</a:t>
            </a:r>
            <a:endParaRPr sz="2100" b="0" i="0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1"/>
          <p:cNvGrpSpPr/>
          <p:nvPr/>
        </p:nvGrpSpPr>
        <p:grpSpPr>
          <a:xfrm>
            <a:off x="1413331" y="6652799"/>
            <a:ext cx="1055521" cy="1078909"/>
            <a:chOff x="2671" y="0"/>
            <a:chExt cx="1191736" cy="1192956"/>
          </a:xfrm>
        </p:grpSpPr>
        <p:sp>
          <p:nvSpPr>
            <p:cNvPr id="185" name="Google Shape;185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21"/>
          <p:cNvSpPr/>
          <p:nvPr/>
        </p:nvSpPr>
        <p:spPr>
          <a:xfrm>
            <a:off x="2885934" y="6650935"/>
            <a:ext cx="11643716" cy="1085209"/>
          </a:xfrm>
          <a:custGeom>
            <a:avLst/>
            <a:gdLst/>
            <a:ahLst/>
            <a:cxnLst/>
            <a:rect l="l" t="t" r="r" b="b"/>
            <a:pathLst>
              <a:path w="60486838" h="5565176" extrusionOk="0">
                <a:moveTo>
                  <a:pt x="0" y="0"/>
                </a:moveTo>
                <a:lnTo>
                  <a:pt x="0" y="5565176"/>
                </a:lnTo>
                <a:lnTo>
                  <a:pt x="60486838" y="5565176"/>
                </a:lnTo>
                <a:lnTo>
                  <a:pt x="60486838" y="0"/>
                </a:lnTo>
                <a:lnTo>
                  <a:pt x="0" y="0"/>
                </a:lnTo>
                <a:close/>
                <a:moveTo>
                  <a:pt x="60425881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425881" y="59690"/>
                </a:lnTo>
                <a:lnTo>
                  <a:pt x="60425881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8" name="Google Shape;188;p21"/>
          <p:cNvSpPr txBox="1"/>
          <p:nvPr/>
        </p:nvSpPr>
        <p:spPr>
          <a:xfrm>
            <a:off x="1174762" y="1669273"/>
            <a:ext cx="138375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целеполагание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1174762" y="2796520"/>
            <a:ext cx="11346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целей и задач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1174762" y="3245063"/>
            <a:ext cx="15984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Задачи проекта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21"/>
          <p:cNvGrpSpPr/>
          <p:nvPr/>
        </p:nvGrpSpPr>
        <p:grpSpPr>
          <a:xfrm>
            <a:off x="1402827" y="7838870"/>
            <a:ext cx="1055521" cy="1078909"/>
            <a:chOff x="2671" y="0"/>
            <a:chExt cx="1191736" cy="1192956"/>
          </a:xfrm>
        </p:grpSpPr>
        <p:sp>
          <p:nvSpPr>
            <p:cNvPr id="192" name="Google Shape;192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1"/>
          <p:cNvSpPr/>
          <p:nvPr/>
        </p:nvSpPr>
        <p:spPr>
          <a:xfrm>
            <a:off x="2875429" y="7837005"/>
            <a:ext cx="11664944" cy="1085209"/>
          </a:xfrm>
          <a:custGeom>
            <a:avLst/>
            <a:gdLst/>
            <a:ahLst/>
            <a:cxnLst/>
            <a:rect l="l" t="t" r="r" b="b"/>
            <a:pathLst>
              <a:path w="60597114" h="5565176" extrusionOk="0">
                <a:moveTo>
                  <a:pt x="0" y="0"/>
                </a:moveTo>
                <a:lnTo>
                  <a:pt x="0" y="5565176"/>
                </a:lnTo>
                <a:lnTo>
                  <a:pt x="60597114" y="5565176"/>
                </a:lnTo>
                <a:lnTo>
                  <a:pt x="60597114" y="0"/>
                </a:lnTo>
                <a:lnTo>
                  <a:pt x="0" y="0"/>
                </a:lnTo>
                <a:close/>
                <a:moveTo>
                  <a:pt x="60536156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536156" y="59690"/>
                </a:lnTo>
                <a:lnTo>
                  <a:pt x="60536156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5" name="Google Shape;195;p21"/>
          <p:cNvSpPr txBox="1"/>
          <p:nvPr/>
        </p:nvSpPr>
        <p:spPr>
          <a:xfrm>
            <a:off x="3100285" y="8188982"/>
            <a:ext cx="103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продвигать приложение среди ЦА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3120420" y="7001409"/>
            <a:ext cx="93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выпустить приложение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102100" y="-1724"/>
            <a:ext cx="4014177" cy="23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/>
        </p:nvSpPr>
        <p:spPr>
          <a:xfrm>
            <a:off x="1028700" y="482851"/>
            <a:ext cx="12399300" cy="101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ru-RU" sz="6021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lang="en-US" sz="6021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охожие</a:t>
            </a:r>
            <a:r>
              <a:rPr lang="en-US" sz="6021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21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продукты</a:t>
            </a:r>
            <a:endParaRPr sz="6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1028700" y="1959673"/>
            <a:ext cx="11346000" cy="1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600" b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Cradle, </a:t>
            </a:r>
            <a:r>
              <a:rPr lang="en-US" sz="26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с помощью которого пользователи смогут диагностировать ранние стадии заболевания глаз. (обучена распознавать только заболевания глаз)</a:t>
            </a:r>
            <a:endParaRPr sz="2900" i="0" u="none" strike="noStrike" cap="none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997600" y="3672623"/>
            <a:ext cx="11346000" cy="1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600" b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Eye Relax,</a:t>
            </a:r>
            <a:r>
              <a:rPr lang="en-US" sz="26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она напомнит о том, когда стоит сделать перерыв и поможет сохранить зрение. (работает как таймер)</a:t>
            </a:r>
            <a:endParaRPr sz="43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2600" b="1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997600" y="7026725"/>
            <a:ext cx="9850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Проанализировав похожие приложения, я сделал вывод, что точных аналогов моего приложения еще нет, и идея моего проекта является уникальной и актуальной.</a:t>
            </a:r>
            <a:endParaRPr sz="32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1181100" y="5624801"/>
            <a:ext cx="1239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1028700" y="5777201"/>
            <a:ext cx="123993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lang="en-US" sz="6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ывод</a:t>
            </a:r>
            <a:endParaRPr sz="6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9225" y="1"/>
            <a:ext cx="5315176" cy="39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6450" y="6979376"/>
            <a:ext cx="5652408" cy="328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422</Words>
  <Application>Microsoft Office PowerPoint</Application>
  <PresentationFormat>Произвольный</PresentationFormat>
  <Paragraphs>67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Calibri</vt:lpstr>
      <vt:lpstr>Montserrat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7</cp:revision>
  <dcterms:modified xsi:type="dcterms:W3CDTF">2023-11-13T18:03:10Z</dcterms:modified>
</cp:coreProperties>
</file>